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596" r:id="rId3"/>
    <p:sldId id="642" r:id="rId4"/>
    <p:sldId id="643" r:id="rId5"/>
    <p:sldId id="645" r:id="rId6"/>
    <p:sldId id="646" r:id="rId7"/>
    <p:sldId id="647" r:id="rId8"/>
    <p:sldId id="420" r:id="rId9"/>
    <p:sldId id="618" r:id="rId10"/>
    <p:sldId id="653" r:id="rId11"/>
    <p:sldId id="655" r:id="rId12"/>
    <p:sldId id="654" r:id="rId13"/>
    <p:sldId id="656" r:id="rId14"/>
    <p:sldId id="633" r:id="rId15"/>
    <p:sldId id="624" r:id="rId16"/>
    <p:sldId id="626" r:id="rId17"/>
    <p:sldId id="625" r:id="rId18"/>
    <p:sldId id="658" r:id="rId19"/>
    <p:sldId id="659" r:id="rId20"/>
    <p:sldId id="603" r:id="rId21"/>
    <p:sldId id="608" r:id="rId22"/>
    <p:sldId id="650" r:id="rId23"/>
    <p:sldId id="651" r:id="rId24"/>
    <p:sldId id="652" r:id="rId25"/>
    <p:sldId id="657" r:id="rId26"/>
    <p:sldId id="606" r:id="rId27"/>
    <p:sldId id="607" r:id="rId28"/>
    <p:sldId id="268" r:id="rId29"/>
    <p:sldId id="627" r:id="rId3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33"/>
    <p:restoredTop sz="89497" autoAdjust="0"/>
  </p:normalViewPr>
  <p:slideViewPr>
    <p:cSldViewPr snapToGrid="0">
      <p:cViewPr varScale="1">
        <p:scale>
          <a:sx n="124" d="100"/>
          <a:sy n="124" d="100"/>
        </p:scale>
        <p:origin x="8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custT="1"/>
      <dgm:spPr/>
      <dgm:t>
        <a:bodyPr/>
        <a:lstStyle/>
        <a:p>
          <a:r>
            <a:rPr lang="en-US" sz="1800" dirty="0"/>
            <a:t>- Code Quality</a:t>
          </a:r>
          <a:br>
            <a:rPr lang="en-US" sz="1800" dirty="0"/>
          </a:br>
          <a:r>
            <a:rPr lang="en-US" sz="1800" dirty="0"/>
            <a:t>- Test Coverage</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A03E5FED-81D4-447F-86DF-D371A049B706}">
      <dgm:prSet custT="1"/>
      <dgm:spPr/>
      <dgm:t>
        <a:bodyPr/>
        <a:lstStyle/>
        <a:p>
          <a:r>
            <a:rPr lang="en-US" sz="1800" dirty="0"/>
            <a:t>- Artifacts Integrity</a:t>
          </a:r>
          <a:br>
            <a:rPr lang="en-US" sz="1800" dirty="0"/>
          </a:br>
          <a:r>
            <a:rPr lang="en-US" sz="1800" dirty="0"/>
            <a:t>- Change Process</a:t>
          </a:r>
          <a:br>
            <a:rPr lang="en-US" sz="1800" dirty="0"/>
          </a:br>
          <a:r>
            <a:rPr lang="en-US" sz="1800" dirty="0"/>
            <a:t>- Security and Best Practices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custT="1"/>
      <dgm:spPr/>
      <dgm:t>
        <a:bodyPr/>
        <a:lstStyle/>
        <a:p>
          <a:r>
            <a:rPr lang="en-US" sz="1800" dirty="0"/>
            <a:t>- CVE scanning</a:t>
          </a:r>
        </a:p>
        <a:p>
          <a:r>
            <a:rPr lang="en-US" sz="1800" dirty="0"/>
            <a:t>- Policies Enforcement</a:t>
          </a:r>
        </a:p>
        <a:p>
          <a:r>
            <a:rPr lang="en-US" sz="1800" dirty="0"/>
            <a:t>- 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E95EB04-108E-D442-9F16-D0CD32AAFDEC}">
      <dgm:prSet custT="1"/>
      <dgm:spPr/>
      <dgm:t>
        <a:bodyPr/>
        <a:lstStyle/>
        <a:p>
          <a:r>
            <a:rPr lang="en-US" sz="1800" dirty="0"/>
            <a:t>- Trusted Source</a:t>
          </a:r>
        </a:p>
        <a:p>
          <a:r>
            <a:rPr lang="en-US" sz="1800" dirty="0"/>
            <a:t>- CVE scanning</a:t>
          </a:r>
        </a:p>
        <a:p>
          <a:r>
            <a:rPr lang="en-US" sz="1800" dirty="0"/>
            <a:t>- License scanning</a:t>
          </a:r>
        </a:p>
      </dgm:t>
    </dgm:pt>
    <dgm:pt modelId="{43948593-9676-E84C-B6E5-7EA88323CEE7}" type="parTrans" cxnId="{ABDEA07D-5EC9-D743-B43B-7F20A47C7D1B}">
      <dgm:prSet/>
      <dgm:spPr/>
      <dgm:t>
        <a:bodyPr/>
        <a:lstStyle/>
        <a:p>
          <a:endParaRPr lang="en-GB"/>
        </a:p>
      </dgm:t>
    </dgm:pt>
    <dgm:pt modelId="{79D6F4B8-0763-4E41-9A3B-4FC75092716E}" type="sibTrans" cxnId="{ABDEA07D-5EC9-D743-B43B-7F20A47C7D1B}">
      <dgm:prSet phldrT="2" phldr="0"/>
      <dgm:spPr/>
      <dgm:t>
        <a:bodyPr/>
        <a:lstStyle/>
        <a:p>
          <a:r>
            <a:rPr lang="en-GB"/>
            <a:t>2</a:t>
          </a:r>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DD899FB8-D277-1E4F-BD1E-D254B9877F09}" type="pres">
      <dgm:prSet presAssocID="{9E95EB04-108E-D442-9F16-D0CD32AAFDEC}" presName="compositeNode" presStyleCnt="0"/>
      <dgm:spPr/>
    </dgm:pt>
    <dgm:pt modelId="{C85F5870-253D-DF48-B82D-5FD9F3A94615}" type="pres">
      <dgm:prSet presAssocID="{9E95EB04-108E-D442-9F16-D0CD32AAFDEC}" presName="parTx" presStyleLbl="node1" presStyleIdx="0" presStyleCnt="0">
        <dgm:presLayoutVars>
          <dgm:chMax val="0"/>
          <dgm:chPref val="0"/>
          <dgm:bulletEnabled val="1"/>
        </dgm:presLayoutVars>
      </dgm:prSet>
      <dgm:spPr/>
    </dgm:pt>
    <dgm:pt modelId="{D3825525-DA7D-1B44-99E3-D7D63B74900D}" type="pres">
      <dgm:prSet presAssocID="{9E95EB04-108E-D442-9F16-D0CD32AAFDEC}" presName="parSh" presStyleCnt="0"/>
      <dgm:spPr/>
    </dgm:pt>
    <dgm:pt modelId="{6A4F55EC-8263-4D47-824E-D287CFED2317}" type="pres">
      <dgm:prSet presAssocID="{9E95EB04-108E-D442-9F16-D0CD32AAFDEC}" presName="lineNode" presStyleLbl="alignAccFollowNode1" presStyleIdx="3" presStyleCnt="12"/>
      <dgm:spPr/>
    </dgm:pt>
    <dgm:pt modelId="{CD4E4208-B3EB-F24B-A191-7B1C1E1FC8E5}" type="pres">
      <dgm:prSet presAssocID="{9E95EB04-108E-D442-9F16-D0CD32AAFDEC}" presName="lineArrowNode" presStyleLbl="alignAccFollowNode1" presStyleIdx="4" presStyleCnt="12"/>
      <dgm:spPr/>
    </dgm:pt>
    <dgm:pt modelId="{160ACB81-B6DE-4C43-859D-06259A448170}" type="pres">
      <dgm:prSet presAssocID="{79D6F4B8-0763-4E41-9A3B-4FC75092716E}" presName="sibTransNodeCircle" presStyleLbl="alignNode1" presStyleIdx="1" presStyleCnt="4">
        <dgm:presLayoutVars>
          <dgm:chMax val="0"/>
          <dgm:bulletEnabled/>
        </dgm:presLayoutVars>
      </dgm:prSet>
      <dgm:spPr/>
    </dgm:pt>
    <dgm:pt modelId="{5011A826-508D-1A41-8FB2-1409A7EB9FC0}" type="pres">
      <dgm:prSet presAssocID="{79D6F4B8-0763-4E41-9A3B-4FC75092716E}" presName="spacerBetweenCircleAndCallout" presStyleCnt="0">
        <dgm:presLayoutVars/>
      </dgm:prSet>
      <dgm:spPr/>
    </dgm:pt>
    <dgm:pt modelId="{FEDB2655-372C-0D46-BF7B-1B56670F94DB}" type="pres">
      <dgm:prSet presAssocID="{9E95EB04-108E-D442-9F16-D0CD32AAFDEC}" presName="nodeText" presStyleLbl="alignAccFollowNode1" presStyleIdx="5" presStyleCnt="12">
        <dgm:presLayoutVars>
          <dgm:bulletEnabled val="1"/>
        </dgm:presLayoutVars>
      </dgm:prSet>
      <dgm:spPr/>
    </dgm:pt>
    <dgm:pt modelId="{79E1729F-2844-3F43-AB4F-AC02BBC5E4D5}" type="pres">
      <dgm:prSet presAssocID="{79D6F4B8-0763-4E41-9A3B-4FC75092716E}"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custScaleX="100000">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4E69BA1E-6842-4932-B82A-4EBF5F63EBA7}" type="presOf" srcId="{A03E5FED-81D4-447F-86DF-D371A049B706}" destId="{24CCC899-2A24-4646-BF85-A51740CDE131}" srcOrd="0" destOrd="0" presId="urn:microsoft.com/office/officeart/2016/7/layout/LinearArrowProcessNumbered"/>
    <dgm:cxn modelId="{959E5535-24B4-7343-B4C9-74F215EF04A1}" type="presOf" srcId="{9E95EB04-108E-D442-9F16-D0CD32AAFDEC}" destId="{FEDB2655-372C-0D46-BF7B-1B56670F94DB}" srcOrd="0" destOrd="0" presId="urn:microsoft.com/office/officeart/2016/7/layout/LinearArrowProcessNumbered"/>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ABDEA07D-5EC9-D743-B43B-7F20A47C7D1B}" srcId="{D976A561-1D97-431D-A96C-405EF5955B75}" destId="{9E95EB04-108E-D442-9F16-D0CD32AAFDEC}" srcOrd="1" destOrd="0" parTransId="{43948593-9676-E84C-B6E5-7EA88323CEE7}" sibTransId="{79D6F4B8-0763-4E41-9A3B-4FC75092716E}"/>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284E84E8-2678-CB40-B709-4E83023B2502}" type="presOf" srcId="{79D6F4B8-0763-4E41-9A3B-4FC75092716E}" destId="{160ACB81-B6DE-4C43-859D-06259A448170}"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F3392BB4-3CE5-0C4F-B6E7-3461F9AA3F8B}" type="presParOf" srcId="{41C25B00-C005-4151-9295-E57B156F3FB6}" destId="{DD899FB8-D277-1E4F-BD1E-D254B9877F09}" srcOrd="2" destOrd="0" presId="urn:microsoft.com/office/officeart/2016/7/layout/LinearArrowProcessNumbered"/>
    <dgm:cxn modelId="{815F0A56-DB08-2D41-BB19-11F97132C129}" type="presParOf" srcId="{DD899FB8-D277-1E4F-BD1E-D254B9877F09}" destId="{C85F5870-253D-DF48-B82D-5FD9F3A94615}" srcOrd="0" destOrd="0" presId="urn:microsoft.com/office/officeart/2016/7/layout/LinearArrowProcessNumbered"/>
    <dgm:cxn modelId="{A8B5D07F-E152-DA4A-A920-08918F92F1CD}" type="presParOf" srcId="{DD899FB8-D277-1E4F-BD1E-D254B9877F09}" destId="{D3825525-DA7D-1B44-99E3-D7D63B74900D}" srcOrd="1" destOrd="0" presId="urn:microsoft.com/office/officeart/2016/7/layout/LinearArrowProcessNumbered"/>
    <dgm:cxn modelId="{837FD925-CDCE-E141-B562-A6B6F9F9A41B}" type="presParOf" srcId="{D3825525-DA7D-1B44-99E3-D7D63B74900D}" destId="{6A4F55EC-8263-4D47-824E-D287CFED2317}" srcOrd="0" destOrd="0" presId="urn:microsoft.com/office/officeart/2016/7/layout/LinearArrowProcessNumbered"/>
    <dgm:cxn modelId="{87614198-12F1-A24E-B145-A29E50D90E4C}" type="presParOf" srcId="{D3825525-DA7D-1B44-99E3-D7D63B74900D}" destId="{CD4E4208-B3EB-F24B-A191-7B1C1E1FC8E5}" srcOrd="1" destOrd="0" presId="urn:microsoft.com/office/officeart/2016/7/layout/LinearArrowProcessNumbered"/>
    <dgm:cxn modelId="{6DAC961D-C202-514C-A5CA-BB80D68B8E40}" type="presParOf" srcId="{D3825525-DA7D-1B44-99E3-D7D63B74900D}" destId="{160ACB81-B6DE-4C43-859D-06259A448170}" srcOrd="2" destOrd="0" presId="urn:microsoft.com/office/officeart/2016/7/layout/LinearArrowProcessNumbered"/>
    <dgm:cxn modelId="{43D0C7A9-15F9-A84A-8E58-3E554027265E}" type="presParOf" srcId="{D3825525-DA7D-1B44-99E3-D7D63B74900D}" destId="{5011A826-508D-1A41-8FB2-1409A7EB9FC0}" srcOrd="3" destOrd="0" presId="urn:microsoft.com/office/officeart/2016/7/layout/LinearArrowProcessNumbered"/>
    <dgm:cxn modelId="{FD96E27B-E9F1-F548-821F-67F7C70EA3F9}" type="presParOf" srcId="{DD899FB8-D277-1E4F-BD1E-D254B9877F09}" destId="{FEDB2655-372C-0D46-BF7B-1B56670F94DB}" srcOrd="2" destOrd="0" presId="urn:microsoft.com/office/officeart/2016/7/layout/LinearArrowProcessNumbered"/>
    <dgm:cxn modelId="{F059876E-447B-CA4D-AAD2-082C8D4095F0}" type="presParOf" srcId="{41C25B00-C005-4151-9295-E57B156F3FB6}" destId="{79E1729F-2844-3F43-AB4F-AC02BBC5E4D5}"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8300" y="1110049"/>
          <a:ext cx="1050533"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31865" y="1021752"/>
          <a:ext cx="120811" cy="227091"/>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8846" y="561947"/>
          <a:ext cx="1096276" cy="1096276"/>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9392" y="722493"/>
        <a:ext cx="775184" cy="775184"/>
      </dsp:txXfrm>
    </dsp:sp>
    <dsp:sp modelId="{0BE47990-6A9C-4A27-9481-8228F6F69502}">
      <dsp:nvSpPr>
        <dsp:cNvPr id="0" name=""/>
        <dsp:cNvSpPr/>
      </dsp:nvSpPr>
      <dsp:spPr>
        <a:xfrm>
          <a:off x="5134" y="1823821"/>
          <a:ext cx="2363699" cy="1965600"/>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Code Quality</a:t>
          </a:r>
          <a:br>
            <a:rPr lang="en-US" sz="1800" kern="1200" dirty="0"/>
          </a:br>
          <a:r>
            <a:rPr lang="en-US" sz="1800" kern="1200" dirty="0"/>
            <a:t>- Test Coverage</a:t>
          </a:r>
        </a:p>
      </dsp:txBody>
      <dsp:txXfrm>
        <a:off x="5134" y="2216941"/>
        <a:ext cx="2363699" cy="1572480"/>
      </dsp:txXfrm>
    </dsp:sp>
    <dsp:sp modelId="{6A4F55EC-8263-4D47-824E-D287CFED2317}">
      <dsp:nvSpPr>
        <dsp:cNvPr id="0" name=""/>
        <dsp:cNvSpPr/>
      </dsp:nvSpPr>
      <dsp:spPr>
        <a:xfrm>
          <a:off x="2631467" y="1110018"/>
          <a:ext cx="2363699"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4E4208-B3EB-F24B-A191-7B1C1E1FC8E5}">
      <dsp:nvSpPr>
        <dsp:cNvPr id="0" name=""/>
        <dsp:cNvSpPr/>
      </dsp:nvSpPr>
      <dsp:spPr>
        <a:xfrm>
          <a:off x="5058198" y="1021723"/>
          <a:ext cx="120811" cy="227131"/>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0ACB81-B6DE-4C43-859D-06259A448170}">
      <dsp:nvSpPr>
        <dsp:cNvPr id="0" name=""/>
        <dsp:cNvSpPr/>
      </dsp:nvSpPr>
      <dsp:spPr>
        <a:xfrm>
          <a:off x="3265178" y="561916"/>
          <a:ext cx="1096276" cy="1096276"/>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GB" sz="4700" kern="1200"/>
            <a:t>2</a:t>
          </a:r>
        </a:p>
      </dsp:txBody>
      <dsp:txXfrm>
        <a:off x="3425724" y="722462"/>
        <a:ext cx="775184" cy="775184"/>
      </dsp:txXfrm>
    </dsp:sp>
    <dsp:sp modelId="{FEDB2655-372C-0D46-BF7B-1B56670F94DB}">
      <dsp:nvSpPr>
        <dsp:cNvPr id="0" name=""/>
        <dsp:cNvSpPr/>
      </dsp:nvSpPr>
      <dsp:spPr>
        <a:xfrm>
          <a:off x="2631467" y="1823788"/>
          <a:ext cx="2363699" cy="1965600"/>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Trusted Source</a:t>
          </a:r>
        </a:p>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License scanning</a:t>
          </a:r>
        </a:p>
      </dsp:txBody>
      <dsp:txXfrm>
        <a:off x="2631467" y="2216908"/>
        <a:ext cx="2363699" cy="1572480"/>
      </dsp:txXfrm>
    </dsp:sp>
    <dsp:sp modelId="{F0916473-E1DA-4894-8FA5-CE9E78A88514}">
      <dsp:nvSpPr>
        <dsp:cNvPr id="0" name=""/>
        <dsp:cNvSpPr/>
      </dsp:nvSpPr>
      <dsp:spPr>
        <a:xfrm>
          <a:off x="5257800" y="1110033"/>
          <a:ext cx="2363699"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4531" y="1021735"/>
          <a:ext cx="120811" cy="227142"/>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1511" y="561930"/>
          <a:ext cx="1096276" cy="1096276"/>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2057" y="722476"/>
        <a:ext cx="775184" cy="775184"/>
      </dsp:txXfrm>
    </dsp:sp>
    <dsp:sp modelId="{24CCC899-2A24-4646-BF85-A51740CDE131}">
      <dsp:nvSpPr>
        <dsp:cNvPr id="0" name=""/>
        <dsp:cNvSpPr/>
      </dsp:nvSpPr>
      <dsp:spPr>
        <a:xfrm>
          <a:off x="5257800" y="1823821"/>
          <a:ext cx="2363699" cy="1965600"/>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Artifacts Integrity</a:t>
          </a:r>
          <a:br>
            <a:rPr lang="en-US" sz="1800" kern="1200" dirty="0"/>
          </a:br>
          <a:r>
            <a:rPr lang="en-US" sz="1800" kern="1200" dirty="0"/>
            <a:t>- Change Process</a:t>
          </a:r>
          <a:br>
            <a:rPr lang="en-US" sz="1800" kern="1200" dirty="0"/>
          </a:br>
          <a:r>
            <a:rPr lang="en-US" sz="1800" kern="1200" dirty="0"/>
            <a:t>- Security and Best Practices</a:t>
          </a:r>
        </a:p>
      </dsp:txBody>
      <dsp:txXfrm>
        <a:off x="5257800" y="2216941"/>
        <a:ext cx="2363699" cy="1572480"/>
      </dsp:txXfrm>
    </dsp:sp>
    <dsp:sp modelId="{472856B5-F02E-49C4-8B54-2DDDB2BD4008}">
      <dsp:nvSpPr>
        <dsp:cNvPr id="0" name=""/>
        <dsp:cNvSpPr/>
      </dsp:nvSpPr>
      <dsp:spPr>
        <a:xfrm>
          <a:off x="7884132" y="1110033"/>
          <a:ext cx="1181849"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17844" y="561930"/>
          <a:ext cx="1096276" cy="1096276"/>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2" tIns="42542" rIns="42542" bIns="42542"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78390" y="722476"/>
        <a:ext cx="775184" cy="775184"/>
      </dsp:txXfrm>
    </dsp:sp>
    <dsp:sp modelId="{B822E767-0B7C-4D4A-8FD6-68773FBE3401}">
      <dsp:nvSpPr>
        <dsp:cNvPr id="0" name=""/>
        <dsp:cNvSpPr/>
      </dsp:nvSpPr>
      <dsp:spPr>
        <a:xfrm>
          <a:off x="7884132" y="1823821"/>
          <a:ext cx="2363699" cy="1965600"/>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451" tIns="165100" rIns="186451" bIns="165100" numCol="1" spcCol="1270" anchor="t" anchorCtr="0">
          <a:noAutofit/>
        </a:bodyPr>
        <a:lstStyle/>
        <a:p>
          <a:pPr marL="0" lvl="0" indent="0" algn="l" defTabSz="800100">
            <a:lnSpc>
              <a:spcPct val="90000"/>
            </a:lnSpc>
            <a:spcBef>
              <a:spcPct val="0"/>
            </a:spcBef>
            <a:spcAft>
              <a:spcPct val="35000"/>
            </a:spcAft>
            <a:buNone/>
          </a:pPr>
          <a:r>
            <a:rPr lang="en-US" sz="1800" kern="1200" dirty="0"/>
            <a:t>- CVE scanning</a:t>
          </a:r>
        </a:p>
        <a:p>
          <a:pPr marL="0" lvl="0" indent="0" algn="l" defTabSz="800100">
            <a:lnSpc>
              <a:spcPct val="90000"/>
            </a:lnSpc>
            <a:spcBef>
              <a:spcPct val="0"/>
            </a:spcBef>
            <a:spcAft>
              <a:spcPct val="35000"/>
            </a:spcAft>
            <a:buNone/>
          </a:pPr>
          <a:r>
            <a:rPr lang="en-US" sz="1800" kern="1200" dirty="0"/>
            <a:t>- Policies Enforcement</a:t>
          </a:r>
        </a:p>
        <a:p>
          <a:pPr marL="0" lvl="0" indent="0" algn="l" defTabSz="800100">
            <a:lnSpc>
              <a:spcPct val="90000"/>
            </a:lnSpc>
            <a:spcBef>
              <a:spcPct val="0"/>
            </a:spcBef>
            <a:spcAft>
              <a:spcPct val="35000"/>
            </a:spcAft>
            <a:buNone/>
          </a:pPr>
          <a:r>
            <a:rPr lang="en-US" sz="1800" kern="1200" dirty="0"/>
            <a:t>- Application Monitoring…</a:t>
          </a:r>
        </a:p>
      </dsp:txBody>
      <dsp:txXfrm>
        <a:off x="7884132" y="2216941"/>
        <a:ext cx="2363699" cy="157248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16/10/2023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14</a:t>
            </a:fld>
            <a:endParaRPr lang="en-DK"/>
          </a:p>
        </p:txBody>
      </p:sp>
    </p:spTree>
    <p:extLst>
      <p:ext uri="{BB962C8B-B14F-4D97-AF65-F5344CB8AC3E}">
        <p14:creationId xmlns:p14="http://schemas.microsoft.com/office/powerpoint/2010/main" val="92461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da-DK" dirty="0"/>
              <a:t>High </a:t>
            </a:r>
            <a:r>
              <a:rPr lang="da-DK" dirty="0" err="1"/>
              <a:t>expactation</a:t>
            </a:r>
            <a:r>
              <a:rPr lang="da-DK" dirty="0"/>
              <a:t> </a:t>
            </a:r>
            <a:r>
              <a:rPr lang="da-DK" dirty="0" err="1"/>
              <a:t>doesn’t</a:t>
            </a:r>
            <a:r>
              <a:rPr lang="da-DK" dirty="0"/>
              <a:t> stop </a:t>
            </a:r>
            <a:r>
              <a:rPr lang="da-DK" dirty="0" err="1"/>
              <a:t>there</a:t>
            </a:r>
            <a:endParaRPr lang="da-DK" dirty="0"/>
          </a:p>
          <a:p>
            <a:pPr algn="l">
              <a:buFont typeface="Arial" panose="020B0604020202020204" pitchFamily="34" charset="0"/>
              <a:buChar char="•"/>
            </a:pPr>
            <a:r>
              <a:rPr lang="da-DK" dirty="0" err="1"/>
              <a:t>Complex</a:t>
            </a:r>
            <a:r>
              <a:rPr lang="da-DK" dirty="0"/>
              <a:t> ecosystem</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DevOps/Platform Engineers</a:t>
            </a:r>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We want happy developers</a:t>
            </a:r>
          </a:p>
          <a:p>
            <a:r>
              <a:rPr lang="en-DK" dirty="0"/>
              <a:t>We take care our developers, they take care of our business</a:t>
            </a:r>
          </a:p>
        </p:txBody>
      </p:sp>
      <p:sp>
        <p:nvSpPr>
          <p:cNvPr id="4" name="Slide Number Placeholder 3"/>
          <p:cNvSpPr>
            <a:spLocks noGrp="1"/>
          </p:cNvSpPr>
          <p:nvPr>
            <p:ph type="sldNum" sz="quarter" idx="5"/>
          </p:nvPr>
        </p:nvSpPr>
        <p:spPr/>
        <p:txBody>
          <a:bodyPr/>
          <a:lstStyle/>
          <a:p>
            <a:fld id="{5976486E-67FC-8640-A07B-EA271C260E28}" type="slidenum">
              <a:rPr lang="en-DK" smtClean="0"/>
              <a:t>19</a:t>
            </a:fld>
            <a:endParaRPr lang="en-DK"/>
          </a:p>
        </p:txBody>
      </p:sp>
    </p:spTree>
    <p:extLst>
      <p:ext uri="{BB962C8B-B14F-4D97-AF65-F5344CB8AC3E}">
        <p14:creationId xmlns:p14="http://schemas.microsoft.com/office/powerpoint/2010/main" val="2956172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Explain the concept of </a:t>
            </a:r>
            <a:r>
              <a:rPr lang="en-GB" b="0" i="0" dirty="0" err="1">
                <a:solidFill>
                  <a:srgbClr val="374151"/>
                </a:solidFill>
                <a:effectLst/>
                <a:latin typeface="Söhne"/>
              </a:rPr>
              <a:t>DevSecOps</a:t>
            </a:r>
            <a:r>
              <a:rPr lang="en-GB" b="0" i="0" dirty="0">
                <a:solidFill>
                  <a:srgbClr val="374151"/>
                </a:solidFill>
                <a:effectLst/>
                <a:latin typeface="Söhne"/>
              </a:rPr>
              <a:t> and its significance in modern software development.</a:t>
            </a:r>
          </a:p>
          <a:p>
            <a:pPr algn="l">
              <a:buFont typeface="Arial" panose="020B0604020202020204" pitchFamily="34" charset="0"/>
              <a:buChar char="•"/>
            </a:pPr>
            <a:r>
              <a:rPr lang="en-GB" b="0" i="0" dirty="0">
                <a:solidFill>
                  <a:srgbClr val="374151"/>
                </a:solidFill>
                <a:effectLst/>
                <a:latin typeface="Söhne"/>
              </a:rPr>
              <a:t>Discuss how </a:t>
            </a:r>
            <a:r>
              <a:rPr lang="en-GB" b="0" i="0" dirty="0" err="1">
                <a:solidFill>
                  <a:srgbClr val="374151"/>
                </a:solidFill>
                <a:effectLst/>
                <a:latin typeface="Söhne"/>
              </a:rPr>
              <a:t>DevSecOps</a:t>
            </a:r>
            <a:r>
              <a:rPr lang="en-GB" b="0" i="0" dirty="0">
                <a:solidFill>
                  <a:srgbClr val="374151"/>
                </a:solidFill>
                <a:effectLst/>
                <a:latin typeface="Söhne"/>
              </a:rPr>
              <a:t> revolutionized Saxo Bank's approach to security.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884062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23</a:t>
            </a:fld>
            <a:endParaRPr lang="en-DK"/>
          </a:p>
        </p:txBody>
      </p:sp>
    </p:spTree>
    <p:extLst>
      <p:ext uri="{BB962C8B-B14F-4D97-AF65-F5344CB8AC3E}">
        <p14:creationId xmlns:p14="http://schemas.microsoft.com/office/powerpoint/2010/main" val="1072339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347969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DK" dirty="0"/>
              <a:t>What’s DevSecOps in Saxo’s context</a:t>
            </a:r>
            <a:br>
              <a:rPr lang="en-US" dirty="0"/>
            </a:br>
            <a:r>
              <a:rPr lang="en-US" dirty="0"/>
              <a:t>Get feedback fast</a:t>
            </a:r>
            <a:br>
              <a:rPr lang="en-US" dirty="0"/>
            </a:br>
            <a:r>
              <a:rPr lang="en-US" dirty="0"/>
              <a:t> Behavior</a:t>
            </a:r>
          </a:p>
          <a:p>
            <a:pPr lvl="0"/>
            <a:r>
              <a:rPr lang="en-US" dirty="0"/>
              <a:t> Performance</a:t>
            </a:r>
          </a:p>
          <a:p>
            <a:pPr lvl="0"/>
            <a:r>
              <a:rPr lang="en-US" dirty="0"/>
              <a:t> Resource consumption</a:t>
            </a:r>
          </a:p>
          <a:p>
            <a:pPr lvl="0"/>
            <a:r>
              <a:rPr lang="en-US" dirty="0"/>
              <a:t>...</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179315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768320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29</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Founded in 1997, Netflix started as a DVD rental-by-mail service, allowing customers to order DVDs online and have them delivered to their homes. The company gained popularity for its hassle-free rental process and subscription model.</a:t>
            </a:r>
          </a:p>
          <a:p>
            <a:pPr algn="l">
              <a:buFont typeface="Arial" panose="020B0604020202020204" pitchFamily="34" charset="0"/>
              <a:buChar char="•"/>
            </a:pPr>
            <a:r>
              <a:rPr lang="en-GB" b="0" i="0" dirty="0">
                <a:solidFill>
                  <a:srgbClr val="374151"/>
                </a:solidFill>
                <a:effectLst/>
                <a:latin typeface="Söhne"/>
              </a:rPr>
              <a:t>By the mid-2000s, Netflix was a dominant player in the DVD rental market. However, the rise of digital media and streaming posed a significant threat. Recognizing the shift in consumer behaviour, Netflix's leadership understood the need for transformation.</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4</a:t>
            </a:fld>
            <a:endParaRPr lang="en-DK"/>
          </a:p>
        </p:txBody>
      </p:sp>
    </p:spTree>
    <p:extLst>
      <p:ext uri="{BB962C8B-B14F-4D97-AF65-F5344CB8AC3E}">
        <p14:creationId xmlns:p14="http://schemas.microsoft.com/office/powerpoint/2010/main" val="224109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In 2007, Netflix launched its streaming service, allowing subscribers to instantly watch a selection of movies and TV shows on their devices. This move was revolutionary, as it tapped into the growing demand for on-demand, internet-based content.</a:t>
            </a:r>
          </a:p>
          <a:p>
            <a:r>
              <a:rPr lang="en-GB" b="0" i="0" dirty="0">
                <a:solidFill>
                  <a:srgbClr val="374151"/>
                </a:solidFill>
                <a:effectLst/>
                <a:latin typeface="Söhne"/>
              </a:rPr>
              <a:t>Netflix's transformation was highly successful. It went from being a DVD rental service to a global streaming powerhouse, with millions of subscribers worldwide.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4151"/>
                </a:solidFill>
                <a:effectLst/>
                <a:latin typeface="Söhne"/>
              </a:rPr>
              <a:t>Netflix's journey from a DVD rental service to a global streaming giant is a remarkable example of how a company can adapt to disruptive technologies and changing consumer preferences. It illustrates the importance of innovation, data-driven decision-making, and a customer-centric approach in staying relevant and profitable in a rapidly evolving industry.</a:t>
            </a:r>
            <a:endParaRPr lang="en-DK" dirty="0"/>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5</a:t>
            </a:fld>
            <a:endParaRPr lang="en-DK"/>
          </a:p>
        </p:txBody>
      </p:sp>
    </p:spTree>
    <p:extLst>
      <p:ext uri="{BB962C8B-B14F-4D97-AF65-F5344CB8AC3E}">
        <p14:creationId xmlns:p14="http://schemas.microsoft.com/office/powerpoint/2010/main" val="23108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4D5156"/>
                </a:solidFill>
                <a:effectLst/>
                <a:latin typeface="arial" panose="020B0604020202020204" pitchFamily="34" charset="0"/>
              </a:rPr>
              <a:t>It was founded as a brokerage firm in 1992, under different name, the name was changed to Saxo when the company obtained a banking license in 2001.</a:t>
            </a:r>
          </a:p>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371217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9</a:t>
            </a:fld>
            <a:endParaRPr lang="en-DK"/>
          </a:p>
        </p:txBody>
      </p:sp>
    </p:spTree>
    <p:extLst>
      <p:ext uri="{BB962C8B-B14F-4D97-AF65-F5344CB8AC3E}">
        <p14:creationId xmlns:p14="http://schemas.microsoft.com/office/powerpoint/2010/main" val="393150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roduction grade</a:t>
            </a:r>
          </a:p>
          <a:p>
            <a:r>
              <a:rPr lang="en-GB" dirty="0"/>
              <a:t>B</a:t>
            </a:r>
            <a:r>
              <a:rPr lang="en-DK" dirty="0"/>
              <a:t>oth internal and external</a:t>
            </a:r>
          </a:p>
        </p:txBody>
      </p:sp>
      <p:sp>
        <p:nvSpPr>
          <p:cNvPr id="4" name="Slide Number Placeholder 3"/>
          <p:cNvSpPr>
            <a:spLocks noGrp="1"/>
          </p:cNvSpPr>
          <p:nvPr>
            <p:ph type="sldNum" sz="quarter" idx="5"/>
          </p:nvPr>
        </p:nvSpPr>
        <p:spPr/>
        <p:txBody>
          <a:bodyPr/>
          <a:lstStyle/>
          <a:p>
            <a:fld id="{5976486E-67FC-8640-A07B-EA271C260E28}" type="slidenum">
              <a:rPr lang="en-DK" smtClean="0"/>
              <a:t>10</a:t>
            </a:fld>
            <a:endParaRPr lang="en-DK"/>
          </a:p>
        </p:txBody>
      </p:sp>
    </p:spTree>
    <p:extLst>
      <p:ext uri="{BB962C8B-B14F-4D97-AF65-F5344CB8AC3E}">
        <p14:creationId xmlns:p14="http://schemas.microsoft.com/office/powerpoint/2010/main" val="3081221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4"/>
                </a:solidFill>
                <a:effectLst/>
                <a:latin typeface="Google Sans"/>
              </a:rPr>
              <a:t>DevSecOps</a:t>
            </a:r>
            <a:r>
              <a:rPr lang="en-GB" b="0" i="0" dirty="0">
                <a:solidFill>
                  <a:srgbClr val="202124"/>
                </a:solidFill>
                <a:effectLst/>
                <a:latin typeface="Google Sans"/>
              </a:rPr>
              <a:t> stands for </a:t>
            </a:r>
            <a:r>
              <a:rPr lang="en-GB" b="0" i="0" dirty="0">
                <a:solidFill>
                  <a:srgbClr val="040C28"/>
                </a:solidFill>
                <a:effectLst/>
                <a:latin typeface="Google Sans"/>
              </a:rPr>
              <a:t>development, security, and operations</a:t>
            </a:r>
            <a:r>
              <a:rPr lang="en-GB" b="0" i="0" dirty="0">
                <a:solidFill>
                  <a:srgbClr val="202124"/>
                </a:solidFill>
                <a:effectLst/>
                <a:latin typeface="Google Sans"/>
              </a:rPr>
              <a:t>. It's an approach to culture, automation, and platform design that integrates security as a shared responsibility throughout the entire IT lifecycle.</a:t>
            </a:r>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12</a:t>
            </a:fld>
            <a:endParaRPr lang="en-DK"/>
          </a:p>
        </p:txBody>
      </p:sp>
    </p:spTree>
    <p:extLst>
      <p:ext uri="{BB962C8B-B14F-4D97-AF65-F5344CB8AC3E}">
        <p14:creationId xmlns:p14="http://schemas.microsoft.com/office/powerpoint/2010/main" val="22410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16/10/2023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16/10/2023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usehaystack.io/blog/83-of-developers-suffer-from-burnout-haystack-analytics-study-find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jpg"/><Relationship Id="rId7" Type="http://schemas.openxmlformats.org/officeDocument/2006/relationships/diagramColors" Target="../diagrams/colors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9.jpg"/><Relationship Id="rId7"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png"/><Relationship Id="rId4" Type="http://schemas.openxmlformats.org/officeDocument/2006/relationships/diagramData" Target="../diagrams/data2.xml"/><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9.jp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3.png"/><Relationship Id="rId4" Type="http://schemas.openxmlformats.org/officeDocument/2006/relationships/diagramData" Target="../diagrams/data3.xml"/><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9.jpg"/><Relationship Id="rId7" Type="http://schemas.openxmlformats.org/officeDocument/2006/relationships/diagramColors" Target="../diagrams/colors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3.png"/><Relationship Id="rId4" Type="http://schemas.openxmlformats.org/officeDocument/2006/relationships/diagramData" Target="../diagrams/data4.xml"/><Relationship Id="rId9"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4.svg"/><Relationship Id="rId18" Type="http://schemas.openxmlformats.org/officeDocument/2006/relationships/image" Target="../media/image3.png"/><Relationship Id="rId3" Type="http://schemas.openxmlformats.org/officeDocument/2006/relationships/image" Target="../media/image29.jpg"/><Relationship Id="rId7" Type="http://schemas.openxmlformats.org/officeDocument/2006/relationships/diagramColors" Target="../diagrams/colors5.xml"/><Relationship Id="rId12" Type="http://schemas.openxmlformats.org/officeDocument/2006/relationships/image" Target="../media/image33.png"/><Relationship Id="rId17" Type="http://schemas.openxmlformats.org/officeDocument/2006/relationships/image" Target="../media/image2.png"/><Relationship Id="rId2" Type="http://schemas.openxmlformats.org/officeDocument/2006/relationships/notesSlide" Target="../notesSlides/notesSlide2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image" Target="../media/image32.png"/><Relationship Id="rId5" Type="http://schemas.openxmlformats.org/officeDocument/2006/relationships/diagramLayout" Target="../diagrams/layout5.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diagramData" Target="../diagrams/data5.xml"/><Relationship Id="rId9" Type="http://schemas.openxmlformats.org/officeDocument/2006/relationships/image" Target="../media/image30.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5612524" y="4409143"/>
            <a:ext cx="5768645" cy="1904947"/>
          </a:xfrm>
          <a:noFill/>
        </p:spPr>
        <p:txBody>
          <a:bodyPr>
            <a:normAutofit/>
          </a:bodyPr>
          <a:lstStyle/>
          <a:p>
            <a:pPr algn="l"/>
            <a:r>
              <a:rPr lang="en-DK" sz="2800" b="1" dirty="0"/>
              <a:t>Jinhong Brejnholt</a:t>
            </a:r>
          </a:p>
          <a:p>
            <a:pPr algn="l"/>
            <a:r>
              <a:rPr lang="en-US" dirty="0"/>
              <a:t>Chief Cloud Architect &amp; PO @ Saxo Bank </a:t>
            </a:r>
            <a:br>
              <a:rPr lang="en-US" dirty="0"/>
            </a:br>
            <a:r>
              <a:rPr lang="en-US" dirty="0"/>
              <a:t>Cloud Native Copenhagen Organizer</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6357882" y="5868803"/>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945" y="5903877"/>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787" y="5872363"/>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1795"/>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34C92-1A44-92B0-30F2-8F1F7A9FC982}"/>
              </a:ext>
            </a:extLst>
          </p:cNvPr>
          <p:cNvSpPr>
            <a:spLocks noGrp="1"/>
          </p:cNvSpPr>
          <p:nvPr>
            <p:ph type="title"/>
          </p:nvPr>
        </p:nvSpPr>
        <p:spPr/>
        <p:txBody>
          <a:bodyPr/>
          <a:lstStyle/>
          <a:p>
            <a:r>
              <a:rPr lang="en-DK" dirty="0"/>
              <a:t>Saxo Bank Made New Strategy</a:t>
            </a:r>
          </a:p>
        </p:txBody>
      </p:sp>
      <p:sp>
        <p:nvSpPr>
          <p:cNvPr id="3" name="Content Placeholder 2">
            <a:extLst>
              <a:ext uri="{FF2B5EF4-FFF2-40B4-BE49-F238E27FC236}">
                <a16:creationId xmlns:a16="http://schemas.microsoft.com/office/drawing/2014/main" id="{4C67BC25-FEB6-C5AC-F45D-C29B8263D219}"/>
              </a:ext>
            </a:extLst>
          </p:cNvPr>
          <p:cNvSpPr>
            <a:spLocks noGrp="1"/>
          </p:cNvSpPr>
          <p:nvPr>
            <p:ph idx="1"/>
          </p:nvPr>
        </p:nvSpPr>
        <p:spPr/>
        <p:txBody>
          <a:bodyPr/>
          <a:lstStyle/>
          <a:p>
            <a:r>
              <a:rPr lang="en-DK" sz="3200" dirty="0"/>
              <a:t>In 2019, we started our jounery</a:t>
            </a:r>
          </a:p>
          <a:p>
            <a:endParaRPr lang="en-DK" sz="3200" dirty="0"/>
          </a:p>
          <a:p>
            <a:r>
              <a:rPr lang="en-DK" sz="3200" dirty="0"/>
              <a:t>At 2020:</a:t>
            </a:r>
          </a:p>
          <a:p>
            <a:pPr lvl="1"/>
            <a:r>
              <a:rPr lang="en-GB" sz="2800" dirty="0"/>
              <a:t>E</a:t>
            </a:r>
            <a:r>
              <a:rPr lang="en-DK" sz="2800" dirty="0"/>
              <a:t>stablished landing zone &amp; security control</a:t>
            </a:r>
          </a:p>
          <a:p>
            <a:pPr lvl="1"/>
            <a:r>
              <a:rPr lang="en-DK" sz="2800" dirty="0"/>
              <a:t>Created Kubernetes clusters</a:t>
            </a:r>
          </a:p>
          <a:p>
            <a:pPr lvl="1"/>
            <a:r>
              <a:rPr lang="en-DK" sz="2800" dirty="0"/>
              <a:t>Conducted security audit</a:t>
            </a:r>
          </a:p>
          <a:p>
            <a:pPr lvl="1"/>
            <a:r>
              <a:rPr lang="en-DK" sz="2800" dirty="0"/>
              <a:t>Rewrote applications</a:t>
            </a:r>
          </a:p>
          <a:p>
            <a:pPr lvl="1"/>
            <a:r>
              <a:rPr lang="en-DK" sz="2800" dirty="0"/>
              <a:t>Went live</a:t>
            </a:r>
          </a:p>
        </p:txBody>
      </p:sp>
      <p:pic>
        <p:nvPicPr>
          <p:cNvPr id="4" name="Picture 2" descr="Saxo Bank - Wikipedia">
            <a:extLst>
              <a:ext uri="{FF2B5EF4-FFF2-40B4-BE49-F238E27FC236}">
                <a16:creationId xmlns:a16="http://schemas.microsoft.com/office/drawing/2014/main" id="{4EB5752E-D242-6423-1B8D-D2DDC0BB0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B4A10729-5E86-F2F5-5156-3B594ECB0E0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C7462-9B16-991B-BF67-61C4BBFA30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795"/>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DC292F-F8AF-F758-57A1-7C8E1DA5D856}"/>
              </a:ext>
            </a:extLst>
          </p:cNvPr>
          <p:cNvSpPr/>
          <p:nvPr/>
        </p:nvSpPr>
        <p:spPr>
          <a:xfrm>
            <a:off x="328715" y="4564966"/>
            <a:ext cx="11534569" cy="923330"/>
          </a:xfrm>
          <a:prstGeom prst="rect">
            <a:avLst/>
          </a:prstGeom>
          <a:noFill/>
        </p:spPr>
        <p:txBody>
          <a:bodyPr wrap="none" lIns="91440" tIns="45720" rIns="91440" bIns="45720">
            <a:spAutoFit/>
          </a:bodyPr>
          <a:lstStyle/>
          <a:p>
            <a:pPr algn="ctr"/>
            <a:r>
              <a:rPr lang="en-DK" sz="5400" b="0" cap="none" spc="0" dirty="0">
                <a:ln w="0"/>
                <a:solidFill>
                  <a:schemeClr val="tx1"/>
                </a:solidFill>
                <a:effectLst>
                  <a:outerShdw blurRad="38100" dist="19050" dir="2700000" algn="tl" rotWithShape="0">
                    <a:schemeClr val="dk1">
                      <a:alpha val="40000"/>
                    </a:schemeClr>
                  </a:outerShdw>
                </a:effectLst>
              </a:rPr>
              <a:t>That’s the year we talk to security teams</a:t>
            </a:r>
          </a:p>
        </p:txBody>
      </p:sp>
      <p:sp>
        <p:nvSpPr>
          <p:cNvPr id="8" name="Rectangle 7">
            <a:extLst>
              <a:ext uri="{FF2B5EF4-FFF2-40B4-BE49-F238E27FC236}">
                <a16:creationId xmlns:a16="http://schemas.microsoft.com/office/drawing/2014/main" id="{2B06B713-10F0-D530-C616-704F495F706A}"/>
              </a:ext>
            </a:extLst>
          </p:cNvPr>
          <p:cNvSpPr/>
          <p:nvPr/>
        </p:nvSpPr>
        <p:spPr>
          <a:xfrm>
            <a:off x="4129015" y="5488296"/>
            <a:ext cx="4322526" cy="1446550"/>
          </a:xfrm>
          <a:prstGeom prst="rect">
            <a:avLst/>
          </a:prstGeom>
          <a:noFill/>
        </p:spPr>
        <p:txBody>
          <a:bodyPr wrap="square" lIns="91440" tIns="45720" rIns="91440" bIns="45720">
            <a:spAutoFit/>
          </a:bodyPr>
          <a:lstStyle/>
          <a:p>
            <a:pPr algn="ctr"/>
            <a:r>
              <a:rPr lang="en-DK" sz="8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LOT</a:t>
            </a:r>
          </a:p>
        </p:txBody>
      </p:sp>
      <p:pic>
        <p:nvPicPr>
          <p:cNvPr id="9" name="Picture 2" descr="Saxo Bank - Wikipedia">
            <a:extLst>
              <a:ext uri="{FF2B5EF4-FFF2-40B4-BE49-F238E27FC236}">
                <a16:creationId xmlns:a16="http://schemas.microsoft.com/office/drawing/2014/main" id="{122614D4-8B6A-610E-E226-C98F8E8C3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0D988ABC-59A1-83EF-EA4D-8823931F39B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1" name="Picture 4">
            <a:extLst>
              <a:ext uri="{FF2B5EF4-FFF2-40B4-BE49-F238E27FC236}">
                <a16:creationId xmlns:a16="http://schemas.microsoft.com/office/drawing/2014/main" id="{773E96DC-5CE5-F82A-1283-A3213A3B1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1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DevSecOps? And what you need to do it well">
            <a:extLst>
              <a:ext uri="{FF2B5EF4-FFF2-40B4-BE49-F238E27FC236}">
                <a16:creationId xmlns:a16="http://schemas.microsoft.com/office/drawing/2014/main" id="{5CF42B1C-767B-0793-71C0-7A04C1350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63" y="967666"/>
            <a:ext cx="8681900" cy="492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A449B7CE-FA87-2B47-5367-D1D44DB8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ECB15B7-2C69-5391-8998-F25A56A4165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4354D5CE-7691-4524-5FB2-2A327B890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s-but-no-thanks GIFs - Get the best GIF on GIPHY">
            <a:extLst>
              <a:ext uri="{FF2B5EF4-FFF2-40B4-BE49-F238E27FC236}">
                <a16:creationId xmlns:a16="http://schemas.microsoft.com/office/drawing/2014/main" id="{25B7934A-6DD2-64D6-6608-FBF750F9A9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269" y="1920960"/>
            <a:ext cx="3141462" cy="3141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xo Bank - Wikipedia">
            <a:extLst>
              <a:ext uri="{FF2B5EF4-FFF2-40B4-BE49-F238E27FC236}">
                <a16:creationId xmlns:a16="http://schemas.microsoft.com/office/drawing/2014/main" id="{B2ACB311-939B-3A51-9697-0B8A4262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FD62B5-560F-1183-8E12-16458B5558C6}"/>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A3F8015D-D20A-1CEF-DD48-30360A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9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eam Topologies Summary &amp; Review">
            <a:extLst>
              <a:ext uri="{FF2B5EF4-FFF2-40B4-BE49-F238E27FC236}">
                <a16:creationId xmlns:a16="http://schemas.microsoft.com/office/drawing/2014/main" id="{3871DFA1-EFAD-FE9E-31D9-25F356D8B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40" y="1330541"/>
            <a:ext cx="10973192" cy="41969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9A44D318-99B1-7C4F-8B84-8F6CB0CB3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F3139868-3128-65DE-C4A7-90ED6B7F365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11B76404-ADCF-D184-55C3-06341942A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3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90B5ABF0-C97B-54C2-0DDC-7941DC194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54EFD31B-FB20-683B-1EE1-4FD089FF165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134F03D0-D4F1-48F0-55CB-85272DA40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pic>
        <p:nvPicPr>
          <p:cNvPr id="3" name="Picture 2" descr="Saxo Bank - Wikipedia">
            <a:extLst>
              <a:ext uri="{FF2B5EF4-FFF2-40B4-BE49-F238E27FC236}">
                <a16:creationId xmlns:a16="http://schemas.microsoft.com/office/drawing/2014/main" id="{EC1BBF3D-9858-FD1C-FBC4-2AD715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34" y="1793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13">
            <a:extLst>
              <a:ext uri="{FF2B5EF4-FFF2-40B4-BE49-F238E27FC236}">
                <a16:creationId xmlns:a16="http://schemas.microsoft.com/office/drawing/2014/main" id="{E83A3CBB-8314-DC91-2C9E-DFF26C19BF1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E4C21C08-2596-AA33-83EB-6C2EEB967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35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2E2EC501-08D6-E5D5-A113-74118CEE191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FBBF1801-F29D-F88D-51AF-2B6CF45DB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D0A-D952-14E1-8FB9-2F835DAE890F}"/>
              </a:ext>
            </a:extLst>
          </p:cNvPr>
          <p:cNvSpPr>
            <a:spLocks noGrp="1"/>
          </p:cNvSpPr>
          <p:nvPr>
            <p:ph type="title"/>
          </p:nvPr>
        </p:nvSpPr>
        <p:spPr/>
        <p:txBody>
          <a:bodyPr/>
          <a:lstStyle/>
          <a:p>
            <a:r>
              <a:rPr lang="en-GB" b="0" i="0" dirty="0">
                <a:effectLst/>
                <a:latin typeface="Montserrat" pitchFamily="2" charset="77"/>
                <a:hlinkClick r:id="rId2"/>
              </a:rPr>
              <a:t>Stack Overflow’s 2020 Developer Survey</a:t>
            </a:r>
            <a:endParaRPr lang="en-DK" dirty="0"/>
          </a:p>
        </p:txBody>
      </p:sp>
      <p:pic>
        <p:nvPicPr>
          <p:cNvPr id="8194" name="Picture 2" descr="Mental Health and the Workplace: Why and How You Can Offer Support">
            <a:extLst>
              <a:ext uri="{FF2B5EF4-FFF2-40B4-BE49-F238E27FC236}">
                <a16:creationId xmlns:a16="http://schemas.microsoft.com/office/drawing/2014/main" id="{0D362799-61A0-FFC7-62E6-7D7D47D401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32356" y="1923280"/>
            <a:ext cx="526796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5AFCC1E-8078-5D28-EE3A-F4A945E8A0EA}"/>
              </a:ext>
            </a:extLst>
          </p:cNvPr>
          <p:cNvSpPr txBox="1">
            <a:spLocks/>
          </p:cNvSpPr>
          <p:nvPr/>
        </p:nvSpPr>
        <p:spPr>
          <a:xfrm>
            <a:off x="838200" y="1825625"/>
            <a:ext cx="46925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030202"/>
                </a:solidFill>
                <a:latin typeface="Montserrat" pitchFamily="2" charset="77"/>
              </a:rPr>
              <a:t>65K developers</a:t>
            </a:r>
          </a:p>
          <a:p>
            <a:r>
              <a:rPr lang="en-GB" dirty="0">
                <a:solidFill>
                  <a:srgbClr val="030202"/>
                </a:solidFill>
                <a:latin typeface="Montserrat" pitchFamily="2" charset="77"/>
              </a:rPr>
              <a:t>15% - anxiety, depression, or another mental issue</a:t>
            </a:r>
          </a:p>
          <a:p>
            <a:r>
              <a:rPr lang="en-GB" dirty="0">
                <a:latin typeface="Montserrat" pitchFamily="2" charset="77"/>
                <a:hlinkClick r:id="rId4"/>
              </a:rPr>
              <a:t>83% of developers report burnout</a:t>
            </a:r>
            <a:endParaRPr lang="en-DK" dirty="0"/>
          </a:p>
        </p:txBody>
      </p:sp>
      <p:pic>
        <p:nvPicPr>
          <p:cNvPr id="5" name="Picture 2" descr="Saxo Bank - Wikipedia">
            <a:extLst>
              <a:ext uri="{FF2B5EF4-FFF2-40B4-BE49-F238E27FC236}">
                <a16:creationId xmlns:a16="http://schemas.microsoft.com/office/drawing/2014/main" id="{90048260-5CC3-1CE6-3561-439FC0010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382609DA-9271-46AF-5E31-E977B7CFF92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5F3922C-727E-1C9A-3BCD-FF9315CCC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3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3A827-799A-ACA2-6D18-98B75E9A4C12}"/>
              </a:ext>
            </a:extLst>
          </p:cNvPr>
          <p:cNvSpPr/>
          <p:nvPr/>
        </p:nvSpPr>
        <p:spPr>
          <a:xfrm>
            <a:off x="0" y="4955933"/>
            <a:ext cx="12191999" cy="923330"/>
          </a:xfrm>
          <a:prstGeom prst="rect">
            <a:avLst/>
          </a:prstGeom>
          <a:solidFill>
            <a:schemeClr val="bg1">
              <a:alpha val="52814"/>
            </a:schemeClr>
          </a:solidFill>
        </p:spPr>
        <p:txBody>
          <a:bodyPr wrap="square" lIns="91440" tIns="45720" rIns="91440" bIns="45720">
            <a:spAutoFit/>
          </a:bodyPr>
          <a:lstStyle/>
          <a:p>
            <a:pPr algn="ctr"/>
            <a:r>
              <a:rPr lang="en-GB" sz="5400" dirty="0">
                <a:ln w="0"/>
                <a:effectLst>
                  <a:outerShdw blurRad="38100" dist="19050" dir="2700000" algn="tl" rotWithShape="0">
                    <a:schemeClr val="dk1">
                      <a:alpha val="40000"/>
                    </a:schemeClr>
                  </a:outerShdw>
                </a:effectLst>
              </a:rPr>
              <a:t>Happy Developers =&gt; Happy Customers</a:t>
            </a:r>
            <a:endParaRPr lang="en-GB" sz="54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2" descr="Saxo Bank - Wikipedia">
            <a:extLst>
              <a:ext uri="{FF2B5EF4-FFF2-40B4-BE49-F238E27FC236}">
                <a16:creationId xmlns:a16="http://schemas.microsoft.com/office/drawing/2014/main" id="{202C77EC-055C-C8DC-46C6-AAAE1682A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1FA1249F-C65E-E6A3-B140-60D1D2E7299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E18237DA-2C93-807B-2C9C-1E23EFE7E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4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2</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2680BCC-9720-90F1-3829-186D7C3438D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5" name="Picture 4">
            <a:extLst>
              <a:ext uri="{FF2B5EF4-FFF2-40B4-BE49-F238E27FC236}">
                <a16:creationId xmlns:a16="http://schemas.microsoft.com/office/drawing/2014/main" id="{5A1F4392-596F-19C7-2936-BBCB33BEA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Shift left + Hide Complexity</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Chevron arrows with solid fill">
            <a:extLst>
              <a:ext uri="{FF2B5EF4-FFF2-40B4-BE49-F238E27FC236}">
                <a16:creationId xmlns:a16="http://schemas.microsoft.com/office/drawing/2014/main" id="{35F5A60A-B74B-E57C-D011-B4344359A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233" y="2390679"/>
            <a:ext cx="2183642" cy="2183642"/>
          </a:xfrm>
          <a:prstGeom prst="rect">
            <a:avLst/>
          </a:prstGeom>
        </p:spPr>
      </p:pic>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3694" y="2273636"/>
            <a:ext cx="1957127" cy="2417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axo Bank - Wikipedia">
            <a:extLst>
              <a:ext uri="{FF2B5EF4-FFF2-40B4-BE49-F238E27FC236}">
                <a16:creationId xmlns:a16="http://schemas.microsoft.com/office/drawing/2014/main" id="{662B6A5A-C225-F741-76FD-1636D80DE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CA18FD50-7A1A-23EA-CB7D-F5F3AD5256F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5" name="Picture 4">
            <a:extLst>
              <a:ext uri="{FF2B5EF4-FFF2-40B4-BE49-F238E27FC236}">
                <a16:creationId xmlns:a16="http://schemas.microsoft.com/office/drawing/2014/main" id="{D9C4A66D-2C29-E553-2361-3083AC2E8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323335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FB15FA10-4503-FA37-B1B9-D387CAE12507}"/>
              </a:ext>
            </a:extLst>
          </p:cNvPr>
          <p:cNvSpPr/>
          <p:nvPr/>
        </p:nvSpPr>
        <p:spPr>
          <a:xfrm>
            <a:off x="621438" y="3613212"/>
            <a:ext cx="2752077" cy="2148396"/>
          </a:xfrm>
          <a:prstGeom prst="rect">
            <a:avLst/>
          </a:prstGeom>
          <a:noFill/>
          <a:ln w="57150" cap="rnd">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7" name="Picture 2" descr="Saxo Bank - Wikipedia">
            <a:extLst>
              <a:ext uri="{FF2B5EF4-FFF2-40B4-BE49-F238E27FC236}">
                <a16:creationId xmlns:a16="http://schemas.microsoft.com/office/drawing/2014/main" id="{35DD55E6-B5CC-430E-C995-568B134FB6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13">
            <a:extLst>
              <a:ext uri="{FF2B5EF4-FFF2-40B4-BE49-F238E27FC236}">
                <a16:creationId xmlns:a16="http://schemas.microsoft.com/office/drawing/2014/main" id="{2FBA67DB-DD26-2DC0-6629-277E13AF987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9" name="Picture 4">
            <a:extLst>
              <a:ext uri="{FF2B5EF4-FFF2-40B4-BE49-F238E27FC236}">
                <a16:creationId xmlns:a16="http://schemas.microsoft.com/office/drawing/2014/main" id="{773A6199-D797-207D-BAE2-76EA53698E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3279932" y="3613212"/>
            <a:ext cx="2752077" cy="2148396"/>
          </a:xfrm>
          <a:prstGeom prst="rect">
            <a:avLst/>
          </a:prstGeom>
          <a:noFill/>
          <a:ln w="57150" cap="rnd">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9E8737BF-A6A7-21D1-80BB-9795958CA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6FF637CD-94CA-8F71-02CF-E88622D364A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63DF8D4-372D-B762-514F-E5C18A6D1F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78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5925476" y="3657600"/>
            <a:ext cx="2752077" cy="2148396"/>
          </a:xfrm>
          <a:prstGeom prst="rect">
            <a:avLst/>
          </a:prstGeom>
          <a:noFill/>
          <a:ln w="57150" cap="rnd">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F82C8E7C-2AB3-1F66-2C70-B9261E3E8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DA314305-5D8B-2F73-AE2F-FB0301E9037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DB3604C9-595E-FA3F-5147-A27AA2DAE4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72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43FF351F-CB6A-E43E-2404-5F7225C811B8}"/>
              </a:ext>
            </a:extLst>
          </p:cNvPr>
          <p:cNvSpPr/>
          <p:nvPr/>
        </p:nvSpPr>
        <p:spPr>
          <a:xfrm>
            <a:off x="8535511" y="3639845"/>
            <a:ext cx="2752077" cy="2148396"/>
          </a:xfrm>
          <a:prstGeom prst="rect">
            <a:avLst/>
          </a:prstGeom>
          <a:noFill/>
          <a:ln w="57150"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Picture 2" descr="Saxo Bank - Wikipedia">
            <a:extLst>
              <a:ext uri="{FF2B5EF4-FFF2-40B4-BE49-F238E27FC236}">
                <a16:creationId xmlns:a16="http://schemas.microsoft.com/office/drawing/2014/main" id="{43B0B81C-390D-EA5B-BBC6-C344C5ACE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13">
            <a:extLst>
              <a:ext uri="{FF2B5EF4-FFF2-40B4-BE49-F238E27FC236}">
                <a16:creationId xmlns:a16="http://schemas.microsoft.com/office/drawing/2014/main" id="{5B81AA32-931C-899A-CB97-B4BE330EB9E2}"/>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8" name="Picture 4">
            <a:extLst>
              <a:ext uri="{FF2B5EF4-FFF2-40B4-BE49-F238E27FC236}">
                <a16:creationId xmlns:a16="http://schemas.microsoft.com/office/drawing/2014/main" id="{E71E0C43-4981-BF83-EC68-BB59175D1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6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a:xfrm>
            <a:off x="838200" y="365125"/>
            <a:ext cx="6645676" cy="1325563"/>
          </a:xfrm>
        </p:spPr>
        <p:txBody>
          <a:bodyPr/>
          <a:lstStyle/>
          <a:p>
            <a:r>
              <a:rPr lang="en-US" dirty="0"/>
              <a:t>The Expectations</a:t>
            </a:r>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6" descr="Azure Pipelines Logo | Vector logo, Azure, ? logo">
            <a:extLst>
              <a:ext uri="{FF2B5EF4-FFF2-40B4-BE49-F238E27FC236}">
                <a16:creationId xmlns:a16="http://schemas.microsoft.com/office/drawing/2014/main" id="{5C0CDF86-19B1-5D06-E7DB-0E31E497F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8585" y="5643769"/>
            <a:ext cx="1067375" cy="106638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frog Logo PNG Vector (SVG) Free Download">
            <a:extLst>
              <a:ext uri="{FF2B5EF4-FFF2-40B4-BE49-F238E27FC236}">
                <a16:creationId xmlns:a16="http://schemas.microsoft.com/office/drawing/2014/main" id="{CBBBD5E9-219B-86BD-F5F2-967322A8E8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3241" y="5650751"/>
            <a:ext cx="1120968" cy="108360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ysdig - Most Loved Workplace®">
            <a:extLst>
              <a:ext uri="{FF2B5EF4-FFF2-40B4-BE49-F238E27FC236}">
                <a16:creationId xmlns:a16="http://schemas.microsoft.com/office/drawing/2014/main" id="{D580B411-4D87-BF0E-EF78-11198BAC69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4795" y="5650751"/>
            <a:ext cx="1332429" cy="108360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8C643A30-F015-9CFC-EDA6-0CE0F1B2FC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96000" y="5813735"/>
            <a:ext cx="2443981" cy="757634"/>
          </a:xfrm>
          <a:prstGeom prst="rect">
            <a:avLst/>
          </a:prstGeom>
        </p:spPr>
      </p:pic>
      <p:pic>
        <p:nvPicPr>
          <p:cNvPr id="6164" name="Picture 20" descr="SonarLint Logo PNG Vector (SVG) Free Download">
            <a:extLst>
              <a:ext uri="{FF2B5EF4-FFF2-40B4-BE49-F238E27FC236}">
                <a16:creationId xmlns:a16="http://schemas.microsoft.com/office/drawing/2014/main" id="{9E7AC5CE-6553-BE3D-4476-DBACB93A8E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9935" y="5958190"/>
            <a:ext cx="1562661" cy="4375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6DC35F-7301-1078-6B7C-84E07F1D30A6}"/>
              </a:ext>
            </a:extLst>
          </p:cNvPr>
          <p:cNvPicPr>
            <a:picLocks noChangeAspect="1"/>
          </p:cNvPicPr>
          <p:nvPr/>
        </p:nvPicPr>
        <p:blipFill>
          <a:blip r:embed="rId15"/>
          <a:stretch>
            <a:fillRect/>
          </a:stretch>
        </p:blipFill>
        <p:spPr>
          <a:xfrm>
            <a:off x="10452414" y="5692703"/>
            <a:ext cx="941500" cy="1083964"/>
          </a:xfrm>
          <a:prstGeom prst="rect">
            <a:avLst/>
          </a:prstGeom>
        </p:spPr>
      </p:pic>
      <p:pic>
        <p:nvPicPr>
          <p:cNvPr id="6172" name="Picture 28" descr="Docker Logo PNG Transparent &amp; SVG Vector - Freebie Supply">
            <a:extLst>
              <a:ext uri="{FF2B5EF4-FFF2-40B4-BE49-F238E27FC236}">
                <a16:creationId xmlns:a16="http://schemas.microsoft.com/office/drawing/2014/main" id="{E52E219F-9AF2-D87A-1A9C-C877DC820F6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30226"/>
          <a:stretch/>
        </p:blipFill>
        <p:spPr bwMode="auto">
          <a:xfrm>
            <a:off x="8697401" y="5766526"/>
            <a:ext cx="1597592" cy="93631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9623760-D94D-0082-D913-EE1F65EB44EE}"/>
              </a:ext>
            </a:extLst>
          </p:cNvPr>
          <p:cNvSpPr txBox="1">
            <a:spLocks/>
          </p:cNvSpPr>
          <p:nvPr/>
        </p:nvSpPr>
        <p:spPr>
          <a:xfrm>
            <a:off x="4789620" y="365125"/>
            <a:ext cx="26127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and Offers</a:t>
            </a:r>
          </a:p>
        </p:txBody>
      </p:sp>
      <p:pic>
        <p:nvPicPr>
          <p:cNvPr id="17" name="Picture 2" descr="Saxo Bank - Wikipedia">
            <a:extLst>
              <a:ext uri="{FF2B5EF4-FFF2-40B4-BE49-F238E27FC236}">
                <a16:creationId xmlns:a16="http://schemas.microsoft.com/office/drawing/2014/main" id="{4DECCF6B-40CC-DAC5-049C-9761AF807CA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3">
            <a:extLst>
              <a:ext uri="{FF2B5EF4-FFF2-40B4-BE49-F238E27FC236}">
                <a16:creationId xmlns:a16="http://schemas.microsoft.com/office/drawing/2014/main" id="{5E0453C8-187C-AF85-91B6-823A3C3E534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9" name="Picture 4">
            <a:extLst>
              <a:ext uri="{FF2B5EF4-FFF2-40B4-BE49-F238E27FC236}">
                <a16:creationId xmlns:a16="http://schemas.microsoft.com/office/drawing/2014/main" id="{0D88D647-A28B-CB13-1831-7779F72493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3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Today</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 25 clusters (+ a number of DCs) and growing</a:t>
            </a:r>
          </a:p>
          <a:p>
            <a:r>
              <a:rPr lang="en-US" dirty="0"/>
              <a:t>10 - 50 nodes</a:t>
            </a:r>
          </a:p>
          <a:p>
            <a:r>
              <a:rPr lang="en-US" dirty="0"/>
              <a:t>~ 500 deployments per day</a:t>
            </a:r>
          </a:p>
          <a:p>
            <a:r>
              <a:rPr lang="en-US" dirty="0"/>
              <a:t>Hybrid</a:t>
            </a:r>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3"/>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pic>
        <p:nvPicPr>
          <p:cNvPr id="3" name="Picture 2" descr="Saxo Bank - Wikipedia">
            <a:extLst>
              <a:ext uri="{FF2B5EF4-FFF2-40B4-BE49-F238E27FC236}">
                <a16:creationId xmlns:a16="http://schemas.microsoft.com/office/drawing/2014/main" id="{F08257DA-D30D-5366-7463-D82A2AF2C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7629" y="5783312"/>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C8BE57D-5850-A462-C656-D084154C0F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6" name="Picture 4">
            <a:extLst>
              <a:ext uri="{FF2B5EF4-FFF2-40B4-BE49-F238E27FC236}">
                <a16:creationId xmlns:a16="http://schemas.microsoft.com/office/drawing/2014/main" id="{19D15B3E-A064-822E-24FE-D046DD17C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9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537107-54B9-9B4C-0D02-F3CA0068632F}"/>
              </a:ext>
            </a:extLst>
          </p:cNvPr>
          <p:cNvSpPr>
            <a:spLocks noGrp="1"/>
          </p:cNvSpPr>
          <p:nvPr>
            <p:ph type="title"/>
          </p:nvPr>
        </p:nvSpPr>
        <p:spPr>
          <a:xfrm>
            <a:off x="838200" y="365125"/>
            <a:ext cx="3822189" cy="1899912"/>
          </a:xfrm>
        </p:spPr>
        <p:txBody>
          <a:bodyPr>
            <a:normAutofit/>
          </a:bodyPr>
          <a:lstStyle/>
          <a:p>
            <a:r>
              <a:rPr lang="en-US" sz="4000" dirty="0"/>
              <a:t>Look Ahead</a:t>
            </a:r>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5340659" cy="3742762"/>
          </a:xfrm>
        </p:spPr>
        <p:txBody>
          <a:bodyPr>
            <a:normAutofit/>
          </a:bodyPr>
          <a:lstStyle/>
          <a:p>
            <a:pPr marL="0" indent="0">
              <a:buNone/>
            </a:pPr>
            <a:r>
              <a:rPr lang="en-US" sz="3200" dirty="0"/>
              <a:t>Increase Platform Adoption</a:t>
            </a:r>
          </a:p>
          <a:p>
            <a:pPr lvl="1"/>
            <a:r>
              <a:rPr lang="en-US" sz="2800" dirty="0"/>
              <a:t>Offer more resilient set up</a:t>
            </a:r>
          </a:p>
          <a:p>
            <a:pPr lvl="1"/>
            <a:r>
              <a:rPr lang="en-US" sz="2800" dirty="0"/>
              <a:t>Offer better UX &amp; </a:t>
            </a:r>
            <a:r>
              <a:rPr lang="en-US" sz="2800" dirty="0" err="1"/>
              <a:t>DevEx</a:t>
            </a:r>
            <a:endParaRPr lang="en-US" sz="2800" dirty="0"/>
          </a:p>
        </p:txBody>
      </p:sp>
      <p:pic>
        <p:nvPicPr>
          <p:cNvPr id="5" name="Picture 2" descr="Saxo Bank - Wikipedia">
            <a:extLst>
              <a:ext uri="{FF2B5EF4-FFF2-40B4-BE49-F238E27FC236}">
                <a16:creationId xmlns:a16="http://schemas.microsoft.com/office/drawing/2014/main" id="{96A6B539-E1B7-0205-C0F6-44DE48B31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DEAF0BA2-03E8-1C82-460F-28F8C09C399E}"/>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4">
            <a:extLst>
              <a:ext uri="{FF2B5EF4-FFF2-40B4-BE49-F238E27FC236}">
                <a16:creationId xmlns:a16="http://schemas.microsoft.com/office/drawing/2014/main" id="{B29FCF69-512A-9F5E-EC09-544781B40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100" b="1" i="0" dirty="0">
                <a:solidFill>
                  <a:srgbClr val="FFFFFF"/>
                </a:solidFill>
                <a:effectLst/>
                <a:latin typeface="MARKER FELT THIN" panose="02000400000000000000" pitchFamily="2" charset="77"/>
                <a:ea typeface="Ayuthaya" pitchFamily="2" charset="-34"/>
                <a:cs typeface="Ayuthaya" pitchFamily="2" charset="-34"/>
              </a:rPr>
              <a:t>Thank You </a:t>
            </a:r>
            <a:endParaRPr lang="en-US" sz="6100" b="1" dirty="0">
              <a:solidFill>
                <a:srgbClr val="FFFFFF"/>
              </a:solidFill>
              <a:latin typeface="MARKER FELT THIN" panose="02000400000000000000" pitchFamily="2" charset="77"/>
              <a:ea typeface="Ayuthaya" pitchFamily="2" charset="-34"/>
              <a:cs typeface="Ayuthaya" pitchFamily="2" charset="-34"/>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axo Bank - Wikipedia">
            <a:extLst>
              <a:ext uri="{FF2B5EF4-FFF2-40B4-BE49-F238E27FC236}">
                <a16:creationId xmlns:a16="http://schemas.microsoft.com/office/drawing/2014/main" id="{009DDFBD-5008-99C4-1AC3-C475E4EDA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13">
            <a:extLst>
              <a:ext uri="{FF2B5EF4-FFF2-40B4-BE49-F238E27FC236}">
                <a16:creationId xmlns:a16="http://schemas.microsoft.com/office/drawing/2014/main" id="{208EC047-8710-73F9-14D6-AC2F22AE6277}"/>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7" name="Picture 4">
            <a:extLst>
              <a:ext uri="{FF2B5EF4-FFF2-40B4-BE49-F238E27FC236}">
                <a16:creationId xmlns:a16="http://schemas.microsoft.com/office/drawing/2014/main" id="{5B349571-1440-F011-6121-3FDD86C58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9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363984"/>
            <a:ext cx="9144000" cy="2211835"/>
          </a:xfrm>
        </p:spPr>
        <p:txBody>
          <a:bodyPr vert="horz" lIns="91440" tIns="45720" rIns="91440" bIns="45720" rtlCol="0" anchor="b">
            <a:normAutofit/>
          </a:bodyPr>
          <a:lstStyle/>
          <a:p>
            <a:pPr algn="ctr"/>
            <a:r>
              <a:rPr lang="en-US" sz="6000" b="1" i="0" dirty="0">
                <a:solidFill>
                  <a:srgbClr val="FFFFFF"/>
                </a:solidFill>
                <a:effectLst/>
                <a:latin typeface="MARKER FELT THIN" panose="02000400000000000000" pitchFamily="2" charset="77"/>
                <a:ea typeface="Ayuthaya" pitchFamily="2" charset="-34"/>
                <a:cs typeface="Ayuthaya" pitchFamily="2" charset="-34"/>
              </a:rPr>
              <a:t>Thank You</a:t>
            </a:r>
            <a:endParaRPr lang="en-US" sz="6000" b="1" dirty="0">
              <a:solidFill>
                <a:srgbClr val="FFFFFF"/>
              </a:solidFill>
              <a:latin typeface="MARKER FELT THIN" panose="02000400000000000000" pitchFamily="2" charset="77"/>
              <a:ea typeface="Ayuthaya" pitchFamily="2" charset="-34"/>
              <a:cs typeface="Ayuthaya" pitchFamily="2" charset="-34"/>
            </a:endParaRPr>
          </a:p>
        </p:txBody>
      </p:sp>
      <p:pic>
        <p:nvPicPr>
          <p:cNvPr id="2" name="Picture 2" descr="Saxo Bank - Wikipedia">
            <a:extLst>
              <a:ext uri="{FF2B5EF4-FFF2-40B4-BE49-F238E27FC236}">
                <a16:creationId xmlns:a16="http://schemas.microsoft.com/office/drawing/2014/main" id="{ADC16FE9-8A86-AA92-4759-F5F3B2A7D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AF9B4913-A67B-439E-2476-A3AFC6DED0C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A3C3E0A6-BF18-35C2-3F0B-FF65CEF49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2"/>
          <a:stretch>
            <a:fillRect/>
          </a:stretch>
        </p:blipFill>
        <p:spPr>
          <a:xfrm>
            <a:off x="458025" y="981255"/>
            <a:ext cx="11275949" cy="4895490"/>
          </a:xfrm>
          <a:prstGeom prst="rect">
            <a:avLst/>
          </a:prstGeom>
        </p:spPr>
      </p:pic>
      <p:sp>
        <p:nvSpPr>
          <p:cNvPr id="9" name="Rectangle 8">
            <a:extLst>
              <a:ext uri="{FF2B5EF4-FFF2-40B4-BE49-F238E27FC236}">
                <a16:creationId xmlns:a16="http://schemas.microsoft.com/office/drawing/2014/main" id="{761D9C74-685A-AB63-3DF2-E5EDCAEBC01C}"/>
              </a:ext>
            </a:extLst>
          </p:cNvPr>
          <p:cNvSpPr/>
          <p:nvPr/>
        </p:nvSpPr>
        <p:spPr>
          <a:xfrm>
            <a:off x="2514600" y="1087821"/>
            <a:ext cx="725214" cy="2837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dirty="0">
                <a:solidFill>
                  <a:sysClr val="windowText" lastClr="000000"/>
                </a:solidFill>
              </a:rPr>
              <a:t>X</a:t>
            </a:r>
          </a:p>
        </p:txBody>
      </p:sp>
      <p:pic>
        <p:nvPicPr>
          <p:cNvPr id="10" name="Picture 2" descr="Saxo Bank - Wikipedia">
            <a:extLst>
              <a:ext uri="{FF2B5EF4-FFF2-40B4-BE49-F238E27FC236}">
                <a16:creationId xmlns:a16="http://schemas.microsoft.com/office/drawing/2014/main" id="{2ED03C29-6616-FC26-9A1E-0B730DB42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EDE51656-D699-BAF8-B33E-1ACC62A96B6F}"/>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5" name="Picture 4">
            <a:extLst>
              <a:ext uri="{FF2B5EF4-FFF2-40B4-BE49-F238E27FC236}">
                <a16:creationId xmlns:a16="http://schemas.microsoft.com/office/drawing/2014/main" id="{55A0F95B-DABB-3ED4-FCF5-DEF2E43F5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0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720E13-96E8-2D4A-4727-97BDF345B0B2}"/>
              </a:ext>
            </a:extLst>
          </p:cNvPr>
          <p:cNvPicPr>
            <a:picLocks noChangeAspect="1"/>
          </p:cNvPicPr>
          <p:nvPr/>
        </p:nvPicPr>
        <p:blipFill>
          <a:blip r:embed="rId3"/>
          <a:stretch>
            <a:fillRect/>
          </a:stretch>
        </p:blipFill>
        <p:spPr>
          <a:xfrm>
            <a:off x="458025" y="981255"/>
            <a:ext cx="11275949" cy="4895490"/>
          </a:xfrm>
          <a:prstGeom prst="rect">
            <a:avLst/>
          </a:prstGeom>
        </p:spPr>
      </p:pic>
      <p:cxnSp>
        <p:nvCxnSpPr>
          <p:cNvPr id="4" name="Straight Connector 3">
            <a:extLst>
              <a:ext uri="{FF2B5EF4-FFF2-40B4-BE49-F238E27FC236}">
                <a16:creationId xmlns:a16="http://schemas.microsoft.com/office/drawing/2014/main" id="{375BF202-8368-3B5E-384D-EB15FBF79840}"/>
              </a:ext>
            </a:extLst>
          </p:cNvPr>
          <p:cNvCxnSpPr/>
          <p:nvPr/>
        </p:nvCxnSpPr>
        <p:spPr>
          <a:xfrm>
            <a:off x="2522483" y="1395248"/>
            <a:ext cx="709448" cy="0"/>
          </a:xfrm>
          <a:prstGeom prst="line">
            <a:avLst/>
          </a:prstGeom>
          <a:ln w="476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D34893D1-E380-24B6-9B90-B3B10738631D}"/>
              </a:ext>
            </a:extLst>
          </p:cNvPr>
          <p:cNvCxnSpPr/>
          <p:nvPr/>
        </p:nvCxnSpPr>
        <p:spPr>
          <a:xfrm flipV="1">
            <a:off x="546100" y="5335403"/>
            <a:ext cx="0" cy="612287"/>
          </a:xfrm>
          <a:prstGeom prst="straightConnector1">
            <a:avLst/>
          </a:prstGeom>
          <a:ln w="34925" cmpd="sng">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D0173-4355-160C-ED3A-D8DD01118ADE}"/>
              </a:ext>
            </a:extLst>
          </p:cNvPr>
          <p:cNvSpPr txBox="1"/>
          <p:nvPr/>
        </p:nvSpPr>
        <p:spPr>
          <a:xfrm>
            <a:off x="219728" y="5947690"/>
            <a:ext cx="652743" cy="369332"/>
          </a:xfrm>
          <a:prstGeom prst="rect">
            <a:avLst/>
          </a:prstGeom>
          <a:noFill/>
        </p:spPr>
        <p:txBody>
          <a:bodyPr wrap="none" rtlCol="0">
            <a:spAutoFit/>
          </a:bodyPr>
          <a:lstStyle/>
          <a:p>
            <a:r>
              <a:rPr lang="en-DK" dirty="0"/>
              <a:t>1997</a:t>
            </a:r>
          </a:p>
        </p:txBody>
      </p:sp>
      <p:pic>
        <p:nvPicPr>
          <p:cNvPr id="1026" name="Picture 2" descr="New Netflix Pricing Scheme Shows DVDs Aren't Dead (Yet) | WIRED">
            <a:extLst>
              <a:ext uri="{FF2B5EF4-FFF2-40B4-BE49-F238E27FC236}">
                <a16:creationId xmlns:a16="http://schemas.microsoft.com/office/drawing/2014/main" id="{1794E704-BDBE-9A5C-A47F-A8FE22A53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058" y="2745233"/>
            <a:ext cx="3272110" cy="204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xo Bank - Wikipedia">
            <a:extLst>
              <a:ext uri="{FF2B5EF4-FFF2-40B4-BE49-F238E27FC236}">
                <a16:creationId xmlns:a16="http://schemas.microsoft.com/office/drawing/2014/main" id="{FF35129E-ADC0-EA0F-5BBC-3EEF39844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3">
            <a:extLst>
              <a:ext uri="{FF2B5EF4-FFF2-40B4-BE49-F238E27FC236}">
                <a16:creationId xmlns:a16="http://schemas.microsoft.com/office/drawing/2014/main" id="{A8D06806-479B-D720-3A1C-D5258B4D59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1" name="Picture 4">
            <a:extLst>
              <a:ext uri="{FF2B5EF4-FFF2-40B4-BE49-F238E27FC236}">
                <a16:creationId xmlns:a16="http://schemas.microsoft.com/office/drawing/2014/main" id="{B91B70B8-8EC0-C844-EC00-55EBD2295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717351-6D68-0E79-9FD7-08D60B0D853B}"/>
              </a:ext>
            </a:extLst>
          </p:cNvPr>
          <p:cNvPicPr>
            <a:picLocks noChangeAspect="1"/>
          </p:cNvPicPr>
          <p:nvPr/>
        </p:nvPicPr>
        <p:blipFill>
          <a:blip r:embed="rId3"/>
          <a:stretch>
            <a:fillRect/>
          </a:stretch>
        </p:blipFill>
        <p:spPr>
          <a:xfrm>
            <a:off x="479394" y="1016765"/>
            <a:ext cx="11332346" cy="4889424"/>
          </a:xfrm>
          <a:prstGeom prst="rect">
            <a:avLst/>
          </a:prstGeom>
        </p:spPr>
      </p:pic>
      <p:pic>
        <p:nvPicPr>
          <p:cNvPr id="2050" name="Picture 2" descr="Netflix is a Subscription Success - but how did they become a success?">
            <a:extLst>
              <a:ext uri="{FF2B5EF4-FFF2-40B4-BE49-F238E27FC236}">
                <a16:creationId xmlns:a16="http://schemas.microsoft.com/office/drawing/2014/main" id="{91BAF579-8EEB-F088-7228-2BD4B08D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741" y="2330388"/>
            <a:ext cx="3294308" cy="21972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axo Bank - Wikipedia">
            <a:extLst>
              <a:ext uri="{FF2B5EF4-FFF2-40B4-BE49-F238E27FC236}">
                <a16:creationId xmlns:a16="http://schemas.microsoft.com/office/drawing/2014/main" id="{50D8AA75-49A1-3D17-1CF4-B52D754AA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3">
            <a:extLst>
              <a:ext uri="{FF2B5EF4-FFF2-40B4-BE49-F238E27FC236}">
                <a16:creationId xmlns:a16="http://schemas.microsoft.com/office/drawing/2014/main" id="{C9082147-7CDB-A76F-BA56-C1C7727F1163}"/>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rgbClr val="002060">
                    <a:alpha val="80000"/>
                  </a:srgbClr>
                </a:solidFill>
              </a:rPr>
              <a:t>jbrejnholt</a:t>
            </a:r>
          </a:p>
        </p:txBody>
      </p:sp>
      <p:pic>
        <p:nvPicPr>
          <p:cNvPr id="12" name="Picture 4">
            <a:extLst>
              <a:ext uri="{FF2B5EF4-FFF2-40B4-BE49-F238E27FC236}">
                <a16:creationId xmlns:a16="http://schemas.microsoft.com/office/drawing/2014/main" id="{2DFB03E0-8041-0DC9-789B-E5719DC43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2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2AB51-A154-F8AD-D153-34CF67F01330}"/>
              </a:ext>
            </a:extLst>
          </p:cNvPr>
          <p:cNvSpPr/>
          <p:nvPr/>
        </p:nvSpPr>
        <p:spPr>
          <a:xfrm>
            <a:off x="608544" y="1316088"/>
            <a:ext cx="6323013"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GB" sz="5400" b="0" cap="none" spc="0" dirty="0">
                <a:ln w="0"/>
                <a:gradFill>
                  <a:gsLst>
                    <a:gs pos="21000">
                      <a:srgbClr val="53575C"/>
                    </a:gs>
                    <a:gs pos="88000">
                      <a:srgbClr val="C5C7CA"/>
                    </a:gs>
                  </a:gsLst>
                  <a:lin ang="5400000"/>
                </a:gradFill>
                <a:effectLst/>
              </a:rPr>
              <a:t>Seize the Opportunity</a:t>
            </a:r>
            <a:endParaRPr lang="en-DK" sz="5400" b="0" cap="none" spc="0" dirty="0">
              <a:ln w="0"/>
              <a:gradFill>
                <a:gsLst>
                  <a:gs pos="21000">
                    <a:srgbClr val="53575C"/>
                  </a:gs>
                  <a:gs pos="88000">
                    <a:srgbClr val="C5C7CA"/>
                  </a:gs>
                </a:gsLst>
                <a:lin ang="5400000"/>
              </a:gradFill>
              <a:effectLst/>
            </a:endParaRPr>
          </a:p>
        </p:txBody>
      </p:sp>
      <p:pic>
        <p:nvPicPr>
          <p:cNvPr id="11" name="Picture 2" descr="Saxo Bank - Wikipedia">
            <a:extLst>
              <a:ext uri="{FF2B5EF4-FFF2-40B4-BE49-F238E27FC236}">
                <a16:creationId xmlns:a16="http://schemas.microsoft.com/office/drawing/2014/main" id="{30847656-4CF7-54CA-B0C9-A11E3C61B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F1B80B7-44AC-0968-5C4D-1531FCDA5435}"/>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5" name="Picture 4">
            <a:extLst>
              <a:ext uri="{FF2B5EF4-FFF2-40B4-BE49-F238E27FC236}">
                <a16:creationId xmlns:a16="http://schemas.microsoft.com/office/drawing/2014/main" id="{6D377202-9665-8C6C-ADEC-031B6C348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07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2" descr="Saxo Bank - Wikipedia">
            <a:extLst>
              <a:ext uri="{FF2B5EF4-FFF2-40B4-BE49-F238E27FC236}">
                <a16:creationId xmlns:a16="http://schemas.microsoft.com/office/drawing/2014/main" id="{E3FCB089-05C1-CB2D-616A-AEF066DAE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3">
            <a:extLst>
              <a:ext uri="{FF2B5EF4-FFF2-40B4-BE49-F238E27FC236}">
                <a16:creationId xmlns:a16="http://schemas.microsoft.com/office/drawing/2014/main" id="{D075A7A7-EB7C-AC71-B8E5-EF9034DD1D9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a:t>
            </a:r>
            <a:r>
              <a:rPr lang="en-US" dirty="0">
                <a:solidFill>
                  <a:schemeClr val="bg1">
                    <a:alpha val="80000"/>
                  </a:schemeClr>
                </a:solidFill>
              </a:rPr>
              <a:t>jbrejnholt</a:t>
            </a:r>
          </a:p>
        </p:txBody>
      </p:sp>
      <p:pic>
        <p:nvPicPr>
          <p:cNvPr id="16" name="Picture 4">
            <a:extLst>
              <a:ext uri="{FF2B5EF4-FFF2-40B4-BE49-F238E27FC236}">
                <a16:creationId xmlns:a16="http://schemas.microsoft.com/office/drawing/2014/main" id="{D3432287-4963-0B5F-413F-5CDA8B471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12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3"/>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axo Bank - Wikipedia">
            <a:extLst>
              <a:ext uri="{FF2B5EF4-FFF2-40B4-BE49-F238E27FC236}">
                <a16:creationId xmlns:a16="http://schemas.microsoft.com/office/drawing/2014/main" id="{E33B05D1-2E43-DC42-965C-AF7D24C06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13">
            <a:extLst>
              <a:ext uri="{FF2B5EF4-FFF2-40B4-BE49-F238E27FC236}">
                <a16:creationId xmlns:a16="http://schemas.microsoft.com/office/drawing/2014/main" id="{F4CDBA88-2493-FAF5-4C53-BBBA0E52499D}"/>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97AB261C-DB52-F48E-4370-9E48F4392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2960</TotalTime>
  <Words>1002</Words>
  <Application>Microsoft Macintosh PowerPoint</Application>
  <PresentationFormat>Widescreen</PresentationFormat>
  <Paragraphs>198</Paragraphs>
  <Slides>29</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Google Sans</vt:lpstr>
      <vt:lpstr>Söhne</vt:lpstr>
      <vt:lpstr>Arial</vt:lpstr>
      <vt:lpstr>Arial</vt:lpstr>
      <vt:lpstr>Calibri</vt:lpstr>
      <vt:lpstr>Calibri Light</vt:lpstr>
      <vt:lpstr>MARKER FELT THIN</vt:lpstr>
      <vt:lpstr>Montserrat</vt:lpstr>
      <vt:lpstr>Roboto</vt:lpstr>
      <vt:lpstr>Office Theme</vt:lpstr>
      <vt:lpstr>Journey to Secure Agility:  How Saxo Bank Embraced DevSecOps in the Era of Containers and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Saxo Bank Made New Strategy</vt:lpstr>
      <vt:lpstr>PowerPoint Presentation</vt:lpstr>
      <vt:lpstr>PowerPoint Presentation</vt:lpstr>
      <vt:lpstr>PowerPoint Presentation</vt:lpstr>
      <vt:lpstr>PowerPoint Presentation</vt:lpstr>
      <vt:lpstr>Complex tech stack</vt:lpstr>
      <vt:lpstr>Complex tech stack</vt:lpstr>
      <vt:lpstr>PowerPoint Presentation</vt:lpstr>
      <vt:lpstr>Stack Overflow’s 2020 Developer Survey</vt:lpstr>
      <vt:lpstr>PowerPoint Presentation</vt:lpstr>
      <vt:lpstr>Shift left + Hide Complexity</vt:lpstr>
      <vt:lpstr>The Expectations</vt:lpstr>
      <vt:lpstr>The Expectations</vt:lpstr>
      <vt:lpstr>The Expectations</vt:lpstr>
      <vt:lpstr>The Expectations</vt:lpstr>
      <vt:lpstr>The Expectations</vt:lpstr>
      <vt:lpstr>Today</vt:lpstr>
      <vt:lpstr>Look Ahead</vt:lpstr>
      <vt:lpstr>Thank You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19</cp:revision>
  <dcterms:created xsi:type="dcterms:W3CDTF">2023-07-23T18:50:36Z</dcterms:created>
  <dcterms:modified xsi:type="dcterms:W3CDTF">2023-10-16T19:56:47Z</dcterms:modified>
</cp:coreProperties>
</file>